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2" r:id="rId6"/>
    <p:sldId id="261"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80" d="100"/>
          <a:sy n="80" d="100"/>
        </p:scale>
        <p:origin x="1495" y="43"/>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D51248-DE67-443D-8348-09F2C71798D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24440-76C9-45F0-BD18-63629004624D}" type="slidenum">
              <a:rPr lang="en-US" smtClean="0"/>
              <a:t>‹#›</a:t>
            </a:fld>
            <a:endParaRPr lang="en-US"/>
          </a:p>
        </p:txBody>
      </p:sp>
    </p:spTree>
    <p:extLst>
      <p:ext uri="{BB962C8B-B14F-4D97-AF65-F5344CB8AC3E}">
        <p14:creationId xmlns:p14="http://schemas.microsoft.com/office/powerpoint/2010/main" val="199715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51248-DE67-443D-8348-09F2C71798D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24440-76C9-45F0-BD18-63629004624D}" type="slidenum">
              <a:rPr lang="en-US" smtClean="0"/>
              <a:t>‹#›</a:t>
            </a:fld>
            <a:endParaRPr lang="en-US"/>
          </a:p>
        </p:txBody>
      </p:sp>
    </p:spTree>
    <p:extLst>
      <p:ext uri="{BB962C8B-B14F-4D97-AF65-F5344CB8AC3E}">
        <p14:creationId xmlns:p14="http://schemas.microsoft.com/office/powerpoint/2010/main" val="82368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51248-DE67-443D-8348-09F2C71798D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24440-76C9-45F0-BD18-63629004624D}" type="slidenum">
              <a:rPr lang="en-US" smtClean="0"/>
              <a:t>‹#›</a:t>
            </a:fld>
            <a:endParaRPr lang="en-US"/>
          </a:p>
        </p:txBody>
      </p:sp>
    </p:spTree>
    <p:extLst>
      <p:ext uri="{BB962C8B-B14F-4D97-AF65-F5344CB8AC3E}">
        <p14:creationId xmlns:p14="http://schemas.microsoft.com/office/powerpoint/2010/main" val="28777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51248-DE67-443D-8348-09F2C71798D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24440-76C9-45F0-BD18-63629004624D}" type="slidenum">
              <a:rPr lang="en-US" smtClean="0"/>
              <a:t>‹#›</a:t>
            </a:fld>
            <a:endParaRPr lang="en-US"/>
          </a:p>
        </p:txBody>
      </p:sp>
    </p:spTree>
    <p:extLst>
      <p:ext uri="{BB962C8B-B14F-4D97-AF65-F5344CB8AC3E}">
        <p14:creationId xmlns:p14="http://schemas.microsoft.com/office/powerpoint/2010/main" val="419877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D51248-DE67-443D-8348-09F2C71798D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24440-76C9-45F0-BD18-63629004624D}" type="slidenum">
              <a:rPr lang="en-US" smtClean="0"/>
              <a:t>‹#›</a:t>
            </a:fld>
            <a:endParaRPr lang="en-US"/>
          </a:p>
        </p:txBody>
      </p:sp>
    </p:spTree>
    <p:extLst>
      <p:ext uri="{BB962C8B-B14F-4D97-AF65-F5344CB8AC3E}">
        <p14:creationId xmlns:p14="http://schemas.microsoft.com/office/powerpoint/2010/main" val="124596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D51248-DE67-443D-8348-09F2C71798D1}"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24440-76C9-45F0-BD18-63629004624D}" type="slidenum">
              <a:rPr lang="en-US" smtClean="0"/>
              <a:t>‹#›</a:t>
            </a:fld>
            <a:endParaRPr lang="en-US"/>
          </a:p>
        </p:txBody>
      </p:sp>
    </p:spTree>
    <p:extLst>
      <p:ext uri="{BB962C8B-B14F-4D97-AF65-F5344CB8AC3E}">
        <p14:creationId xmlns:p14="http://schemas.microsoft.com/office/powerpoint/2010/main" val="116143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D51248-DE67-443D-8348-09F2C71798D1}"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224440-76C9-45F0-BD18-63629004624D}" type="slidenum">
              <a:rPr lang="en-US" smtClean="0"/>
              <a:t>‹#›</a:t>
            </a:fld>
            <a:endParaRPr lang="en-US"/>
          </a:p>
        </p:txBody>
      </p:sp>
    </p:spTree>
    <p:extLst>
      <p:ext uri="{BB962C8B-B14F-4D97-AF65-F5344CB8AC3E}">
        <p14:creationId xmlns:p14="http://schemas.microsoft.com/office/powerpoint/2010/main" val="329338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D51248-DE67-443D-8348-09F2C71798D1}"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224440-76C9-45F0-BD18-63629004624D}" type="slidenum">
              <a:rPr lang="en-US" smtClean="0"/>
              <a:t>‹#›</a:t>
            </a:fld>
            <a:endParaRPr lang="en-US"/>
          </a:p>
        </p:txBody>
      </p:sp>
    </p:spTree>
    <p:extLst>
      <p:ext uri="{BB962C8B-B14F-4D97-AF65-F5344CB8AC3E}">
        <p14:creationId xmlns:p14="http://schemas.microsoft.com/office/powerpoint/2010/main" val="345758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51248-DE67-443D-8348-09F2C71798D1}"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224440-76C9-45F0-BD18-63629004624D}" type="slidenum">
              <a:rPr lang="en-US" smtClean="0"/>
              <a:t>‹#›</a:t>
            </a:fld>
            <a:endParaRPr lang="en-US"/>
          </a:p>
        </p:txBody>
      </p:sp>
    </p:spTree>
    <p:extLst>
      <p:ext uri="{BB962C8B-B14F-4D97-AF65-F5344CB8AC3E}">
        <p14:creationId xmlns:p14="http://schemas.microsoft.com/office/powerpoint/2010/main" val="4415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D51248-DE67-443D-8348-09F2C71798D1}"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24440-76C9-45F0-BD18-63629004624D}" type="slidenum">
              <a:rPr lang="en-US" smtClean="0"/>
              <a:t>‹#›</a:t>
            </a:fld>
            <a:endParaRPr lang="en-US"/>
          </a:p>
        </p:txBody>
      </p:sp>
    </p:spTree>
    <p:extLst>
      <p:ext uri="{BB962C8B-B14F-4D97-AF65-F5344CB8AC3E}">
        <p14:creationId xmlns:p14="http://schemas.microsoft.com/office/powerpoint/2010/main" val="21686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D51248-DE67-443D-8348-09F2C71798D1}"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24440-76C9-45F0-BD18-63629004624D}" type="slidenum">
              <a:rPr lang="en-US" smtClean="0"/>
              <a:t>‹#›</a:t>
            </a:fld>
            <a:endParaRPr lang="en-US"/>
          </a:p>
        </p:txBody>
      </p:sp>
    </p:spTree>
    <p:extLst>
      <p:ext uri="{BB962C8B-B14F-4D97-AF65-F5344CB8AC3E}">
        <p14:creationId xmlns:p14="http://schemas.microsoft.com/office/powerpoint/2010/main" val="3274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51248-DE67-443D-8348-09F2C71798D1}" type="datetimeFigureOut">
              <a:rPr lang="en-US" smtClean="0"/>
              <a:t>9/15/2020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24440-76C9-45F0-BD18-63629004624D}" type="slidenum">
              <a:rPr lang="en-US" smtClean="0"/>
              <a:t>‹#›</a:t>
            </a:fld>
            <a:endParaRPr lang="en-US"/>
          </a:p>
        </p:txBody>
      </p:sp>
    </p:spTree>
    <p:extLst>
      <p:ext uri="{BB962C8B-B14F-4D97-AF65-F5344CB8AC3E}">
        <p14:creationId xmlns:p14="http://schemas.microsoft.com/office/powerpoint/2010/main" val="2811392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A47F194-0AF1-4C57-AFB1-0814FBF80108}"/>
              </a:ext>
            </a:extLst>
          </p:cNvPr>
          <p:cNvSpPr/>
          <p:nvPr/>
        </p:nvSpPr>
        <p:spPr>
          <a:xfrm>
            <a:off x="841628" y="773602"/>
            <a:ext cx="7351586" cy="5443686"/>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9" name="TextBox 8">
            <a:extLst>
              <a:ext uri="{FF2B5EF4-FFF2-40B4-BE49-F238E27FC236}">
                <a16:creationId xmlns:a16="http://schemas.microsoft.com/office/drawing/2014/main" id="{A8E9A6DC-504A-4321-862B-470B4CA2540E}"/>
              </a:ext>
            </a:extLst>
          </p:cNvPr>
          <p:cNvSpPr txBox="1"/>
          <p:nvPr/>
        </p:nvSpPr>
        <p:spPr>
          <a:xfrm>
            <a:off x="3066118" y="6293225"/>
            <a:ext cx="2923044" cy="336695"/>
          </a:xfrm>
          <a:prstGeom prst="rect">
            <a:avLst/>
          </a:prstGeom>
          <a:noFill/>
        </p:spPr>
        <p:txBody>
          <a:bodyPr wrap="none" rtlCol="0">
            <a:spAutoFit/>
          </a:bodyPr>
          <a:lstStyle/>
          <a:p>
            <a:r>
              <a:rPr lang="en-US" sz="1588" dirty="0">
                <a:solidFill>
                  <a:schemeClr val="bg1"/>
                </a:solidFill>
              </a:rPr>
              <a:t>©www.thecurriculumcorner.com</a:t>
            </a:r>
          </a:p>
        </p:txBody>
      </p:sp>
      <p:sp>
        <p:nvSpPr>
          <p:cNvPr id="10" name="TextBox 9">
            <a:extLst>
              <a:ext uri="{FF2B5EF4-FFF2-40B4-BE49-F238E27FC236}">
                <a16:creationId xmlns:a16="http://schemas.microsoft.com/office/drawing/2014/main" id="{DEA9E33E-93DB-44AF-929E-B48B4AFD3F7D}"/>
              </a:ext>
            </a:extLst>
          </p:cNvPr>
          <p:cNvSpPr txBox="1"/>
          <p:nvPr/>
        </p:nvSpPr>
        <p:spPr>
          <a:xfrm>
            <a:off x="1114457" y="1961774"/>
            <a:ext cx="6701152" cy="2862322"/>
          </a:xfrm>
          <a:prstGeom prst="rect">
            <a:avLst/>
          </a:prstGeom>
          <a:noFill/>
        </p:spPr>
        <p:txBody>
          <a:bodyPr wrap="square" rtlCol="0">
            <a:spAutoFit/>
          </a:bodyPr>
          <a:lstStyle/>
          <a:p>
            <a:pPr algn="ctr"/>
            <a:r>
              <a:rPr lang="en-US" sz="6000" dirty="0">
                <a:ln w="28575">
                  <a:solidFill>
                    <a:schemeClr val="accent6">
                      <a:lumMod val="50000"/>
                    </a:schemeClr>
                  </a:solidFill>
                </a:ln>
                <a:solidFill>
                  <a:schemeClr val="bg1"/>
                </a:solidFill>
                <a:latin typeface="KG The Last Time" panose="02000505000000020004" pitchFamily="2" charset="0"/>
              </a:rPr>
              <a:t>Let’s write</a:t>
            </a:r>
          </a:p>
          <a:p>
            <a:pPr algn="ctr"/>
            <a:r>
              <a:rPr lang="en-US" sz="6000" dirty="0">
                <a:ln w="28575">
                  <a:solidFill>
                    <a:schemeClr val="accent6">
                      <a:lumMod val="50000"/>
                    </a:schemeClr>
                  </a:solidFill>
                </a:ln>
                <a:solidFill>
                  <a:schemeClr val="bg1"/>
                </a:solidFill>
                <a:latin typeface="KG The Last Time" panose="02000505000000020004" pitchFamily="2" charset="0"/>
              </a:rPr>
              <a:t>about the rainforest!</a:t>
            </a:r>
          </a:p>
        </p:txBody>
      </p:sp>
    </p:spTree>
    <p:extLst>
      <p:ext uri="{BB962C8B-B14F-4D97-AF65-F5344CB8AC3E}">
        <p14:creationId xmlns:p14="http://schemas.microsoft.com/office/powerpoint/2010/main" val="3375827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A47F194-0AF1-4C57-AFB1-0814FBF80108}"/>
              </a:ext>
            </a:extLst>
          </p:cNvPr>
          <p:cNvSpPr/>
          <p:nvPr/>
        </p:nvSpPr>
        <p:spPr>
          <a:xfrm>
            <a:off x="841628" y="773602"/>
            <a:ext cx="7351586" cy="5443686"/>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9" name="TextBox 8">
            <a:extLst>
              <a:ext uri="{FF2B5EF4-FFF2-40B4-BE49-F238E27FC236}">
                <a16:creationId xmlns:a16="http://schemas.microsoft.com/office/drawing/2014/main" id="{A8E9A6DC-504A-4321-862B-470B4CA2540E}"/>
              </a:ext>
            </a:extLst>
          </p:cNvPr>
          <p:cNvSpPr txBox="1"/>
          <p:nvPr/>
        </p:nvSpPr>
        <p:spPr>
          <a:xfrm>
            <a:off x="3066118" y="6293225"/>
            <a:ext cx="2923044" cy="336695"/>
          </a:xfrm>
          <a:prstGeom prst="rect">
            <a:avLst/>
          </a:prstGeom>
          <a:noFill/>
        </p:spPr>
        <p:txBody>
          <a:bodyPr wrap="none" rtlCol="0">
            <a:spAutoFit/>
          </a:bodyPr>
          <a:lstStyle/>
          <a:p>
            <a:r>
              <a:rPr lang="en-US" sz="1588" dirty="0">
                <a:solidFill>
                  <a:schemeClr val="bg1"/>
                </a:solidFill>
              </a:rPr>
              <a:t>©www.thecurriculumcorner.com</a:t>
            </a:r>
          </a:p>
        </p:txBody>
      </p:sp>
      <p:sp>
        <p:nvSpPr>
          <p:cNvPr id="10" name="TextBox 9">
            <a:extLst>
              <a:ext uri="{FF2B5EF4-FFF2-40B4-BE49-F238E27FC236}">
                <a16:creationId xmlns:a16="http://schemas.microsoft.com/office/drawing/2014/main" id="{DEA9E33E-93DB-44AF-929E-B48B4AFD3F7D}"/>
              </a:ext>
            </a:extLst>
          </p:cNvPr>
          <p:cNvSpPr txBox="1"/>
          <p:nvPr/>
        </p:nvSpPr>
        <p:spPr>
          <a:xfrm>
            <a:off x="1177064" y="1375986"/>
            <a:ext cx="6701152" cy="1015663"/>
          </a:xfrm>
          <a:prstGeom prst="rect">
            <a:avLst/>
          </a:prstGeom>
          <a:noFill/>
        </p:spPr>
        <p:txBody>
          <a:bodyPr wrap="square" rtlCol="0">
            <a:spAutoFit/>
          </a:bodyPr>
          <a:lstStyle/>
          <a:p>
            <a:pPr algn="ctr"/>
            <a:r>
              <a:rPr lang="en-US" sz="6000" b="1" dirty="0">
                <a:ln w="28575">
                  <a:solidFill>
                    <a:schemeClr val="accent6">
                      <a:lumMod val="50000"/>
                    </a:schemeClr>
                  </a:solidFill>
                </a:ln>
                <a:solidFill>
                  <a:schemeClr val="bg1"/>
                </a:solidFill>
                <a:latin typeface="GrilledCheese BTN" panose="020B0604060402040206" pitchFamily="34" charset="0"/>
              </a:rPr>
              <a:t>Writing Warm-Up</a:t>
            </a:r>
          </a:p>
        </p:txBody>
      </p:sp>
      <p:sp>
        <p:nvSpPr>
          <p:cNvPr id="5" name="TextBox 4">
            <a:extLst>
              <a:ext uri="{FF2B5EF4-FFF2-40B4-BE49-F238E27FC236}">
                <a16:creationId xmlns:a16="http://schemas.microsoft.com/office/drawing/2014/main" id="{1D9C9042-5885-4503-8BF7-B6F572F8D477}"/>
              </a:ext>
            </a:extLst>
          </p:cNvPr>
          <p:cNvSpPr txBox="1"/>
          <p:nvPr/>
        </p:nvSpPr>
        <p:spPr>
          <a:xfrm>
            <a:off x="1221424" y="2780974"/>
            <a:ext cx="6701152" cy="2585323"/>
          </a:xfrm>
          <a:prstGeom prst="rect">
            <a:avLst/>
          </a:prstGeom>
          <a:noFill/>
        </p:spPr>
        <p:txBody>
          <a:bodyPr wrap="square" rtlCol="0">
            <a:spAutoFit/>
          </a:bodyPr>
          <a:lstStyle/>
          <a:p>
            <a:pPr algn="ctr"/>
            <a:r>
              <a:rPr lang="en-US" sz="5400" b="1" dirty="0">
                <a:ln w="28575">
                  <a:solidFill>
                    <a:schemeClr val="accent6">
                      <a:lumMod val="50000"/>
                    </a:schemeClr>
                  </a:solidFill>
                </a:ln>
                <a:solidFill>
                  <a:schemeClr val="bg1"/>
                </a:solidFill>
                <a:latin typeface="GrilledCheese BTN" panose="020B0604060402040206" pitchFamily="34" charset="0"/>
              </a:rPr>
              <a:t>What are nouns, verbs and adjectives?</a:t>
            </a:r>
          </a:p>
        </p:txBody>
      </p:sp>
    </p:spTree>
    <p:extLst>
      <p:ext uri="{BB962C8B-B14F-4D97-AF65-F5344CB8AC3E}">
        <p14:creationId xmlns:p14="http://schemas.microsoft.com/office/powerpoint/2010/main" val="370630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A47F194-0AF1-4C57-AFB1-0814FBF80108}"/>
              </a:ext>
            </a:extLst>
          </p:cNvPr>
          <p:cNvSpPr/>
          <p:nvPr/>
        </p:nvSpPr>
        <p:spPr>
          <a:xfrm>
            <a:off x="841628" y="773602"/>
            <a:ext cx="7351586" cy="5443686"/>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9" name="TextBox 8">
            <a:extLst>
              <a:ext uri="{FF2B5EF4-FFF2-40B4-BE49-F238E27FC236}">
                <a16:creationId xmlns:a16="http://schemas.microsoft.com/office/drawing/2014/main" id="{A8E9A6DC-504A-4321-862B-470B4CA2540E}"/>
              </a:ext>
            </a:extLst>
          </p:cNvPr>
          <p:cNvSpPr txBox="1"/>
          <p:nvPr/>
        </p:nvSpPr>
        <p:spPr>
          <a:xfrm>
            <a:off x="3066118" y="6293225"/>
            <a:ext cx="2923044" cy="336695"/>
          </a:xfrm>
          <a:prstGeom prst="rect">
            <a:avLst/>
          </a:prstGeom>
          <a:noFill/>
        </p:spPr>
        <p:txBody>
          <a:bodyPr wrap="none" rtlCol="0">
            <a:spAutoFit/>
          </a:bodyPr>
          <a:lstStyle/>
          <a:p>
            <a:r>
              <a:rPr lang="en-US" sz="1588" dirty="0">
                <a:solidFill>
                  <a:schemeClr val="bg1"/>
                </a:solidFill>
              </a:rPr>
              <a:t>©www.thecurriculumcorner.com</a:t>
            </a:r>
          </a:p>
        </p:txBody>
      </p:sp>
      <p:sp>
        <p:nvSpPr>
          <p:cNvPr id="10" name="TextBox 9">
            <a:extLst>
              <a:ext uri="{FF2B5EF4-FFF2-40B4-BE49-F238E27FC236}">
                <a16:creationId xmlns:a16="http://schemas.microsoft.com/office/drawing/2014/main" id="{DEA9E33E-93DB-44AF-929E-B48B4AFD3F7D}"/>
              </a:ext>
            </a:extLst>
          </p:cNvPr>
          <p:cNvSpPr txBox="1"/>
          <p:nvPr/>
        </p:nvSpPr>
        <p:spPr>
          <a:xfrm>
            <a:off x="1262789" y="1876049"/>
            <a:ext cx="6701152" cy="3416320"/>
          </a:xfrm>
          <a:prstGeom prst="rect">
            <a:avLst/>
          </a:prstGeom>
          <a:noFill/>
        </p:spPr>
        <p:txBody>
          <a:bodyPr wrap="square" rtlCol="0">
            <a:spAutoFit/>
          </a:bodyPr>
          <a:lstStyle/>
          <a:p>
            <a:pPr algn="ctr"/>
            <a:r>
              <a:rPr lang="en-US" sz="5400" b="1" dirty="0">
                <a:ln w="28575">
                  <a:solidFill>
                    <a:schemeClr val="accent6">
                      <a:lumMod val="50000"/>
                    </a:schemeClr>
                  </a:solidFill>
                </a:ln>
                <a:solidFill>
                  <a:schemeClr val="bg1"/>
                </a:solidFill>
                <a:latin typeface="GrilledCheese BTN" panose="020B0604060402040206" pitchFamily="34" charset="0"/>
              </a:rPr>
              <a:t>Make a list of nouns, verbs and adjectives that remind you of the rainforest.</a:t>
            </a:r>
          </a:p>
        </p:txBody>
      </p:sp>
    </p:spTree>
    <p:extLst>
      <p:ext uri="{BB962C8B-B14F-4D97-AF65-F5344CB8AC3E}">
        <p14:creationId xmlns:p14="http://schemas.microsoft.com/office/powerpoint/2010/main" val="331623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E9A6DC-504A-4321-862B-470B4CA2540E}"/>
              </a:ext>
            </a:extLst>
          </p:cNvPr>
          <p:cNvSpPr txBox="1"/>
          <p:nvPr/>
        </p:nvSpPr>
        <p:spPr>
          <a:xfrm>
            <a:off x="3066118" y="6293225"/>
            <a:ext cx="2923044" cy="336695"/>
          </a:xfrm>
          <a:prstGeom prst="rect">
            <a:avLst/>
          </a:prstGeom>
          <a:noFill/>
        </p:spPr>
        <p:txBody>
          <a:bodyPr wrap="none" rtlCol="0">
            <a:spAutoFit/>
          </a:bodyPr>
          <a:lstStyle/>
          <a:p>
            <a:r>
              <a:rPr lang="en-US" sz="1588" dirty="0">
                <a:solidFill>
                  <a:schemeClr val="bg1"/>
                </a:solidFill>
              </a:rPr>
              <a:t>©www.thecurriculumcorner.com</a:t>
            </a:r>
          </a:p>
        </p:txBody>
      </p:sp>
      <p:graphicFrame>
        <p:nvGraphicFramePr>
          <p:cNvPr id="2" name="Table 2">
            <a:extLst>
              <a:ext uri="{FF2B5EF4-FFF2-40B4-BE49-F238E27FC236}">
                <a16:creationId xmlns:a16="http://schemas.microsoft.com/office/drawing/2014/main" id="{CA1D00F3-92EB-421C-999C-4672FA969251}"/>
              </a:ext>
            </a:extLst>
          </p:cNvPr>
          <p:cNvGraphicFramePr>
            <a:graphicFrameLocks noGrp="1"/>
          </p:cNvGraphicFramePr>
          <p:nvPr>
            <p:extLst>
              <p:ext uri="{D42A27DB-BD31-4B8C-83A1-F6EECF244321}">
                <p14:modId xmlns:p14="http://schemas.microsoft.com/office/powerpoint/2010/main" val="3449823752"/>
              </p:ext>
            </p:extLst>
          </p:nvPr>
        </p:nvGraphicFramePr>
        <p:xfrm>
          <a:off x="619125" y="500063"/>
          <a:ext cx="7900989" cy="5719760"/>
        </p:xfrm>
        <a:graphic>
          <a:graphicData uri="http://schemas.openxmlformats.org/drawingml/2006/table">
            <a:tbl>
              <a:tblPr firstRow="1" bandRow="1">
                <a:tableStyleId>{5C22544A-7EE6-4342-B048-85BDC9FD1C3A}</a:tableStyleId>
              </a:tblPr>
              <a:tblGrid>
                <a:gridCol w="2633663">
                  <a:extLst>
                    <a:ext uri="{9D8B030D-6E8A-4147-A177-3AD203B41FA5}">
                      <a16:colId xmlns:a16="http://schemas.microsoft.com/office/drawing/2014/main" val="3960494136"/>
                    </a:ext>
                  </a:extLst>
                </a:gridCol>
                <a:gridCol w="2633663">
                  <a:extLst>
                    <a:ext uri="{9D8B030D-6E8A-4147-A177-3AD203B41FA5}">
                      <a16:colId xmlns:a16="http://schemas.microsoft.com/office/drawing/2014/main" val="2393001391"/>
                    </a:ext>
                  </a:extLst>
                </a:gridCol>
                <a:gridCol w="2633663">
                  <a:extLst>
                    <a:ext uri="{9D8B030D-6E8A-4147-A177-3AD203B41FA5}">
                      <a16:colId xmlns:a16="http://schemas.microsoft.com/office/drawing/2014/main" val="4248233441"/>
                    </a:ext>
                  </a:extLst>
                </a:gridCol>
              </a:tblGrid>
              <a:tr h="714970">
                <a:tc>
                  <a:txBody>
                    <a:bodyPr/>
                    <a:lstStyle/>
                    <a:p>
                      <a:pPr algn="ctr"/>
                      <a:r>
                        <a:rPr lang="en-US" dirty="0">
                          <a:solidFill>
                            <a:schemeClr val="tx1"/>
                          </a:solidFill>
                          <a:latin typeface="GrilledCheese BTN" panose="020B0604060402040206" pitchFamily="34" charset="0"/>
                        </a:rPr>
                        <a:t>noun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GrilledCheese BTN" panose="020B0604060402040206" pitchFamily="34" charset="0"/>
                        </a:rPr>
                        <a:t>verbs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GrilledCheese BTN" panose="020B0604060402040206" pitchFamily="34" charset="0"/>
                        </a:rPr>
                        <a:t>adjectives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389088"/>
                  </a:ext>
                </a:extLst>
              </a:tr>
              <a:tr h="714970">
                <a:tc>
                  <a:txBody>
                    <a:bodyPr/>
                    <a:lstStyle/>
                    <a:p>
                      <a:pPr algn="ctr"/>
                      <a:endParaRPr lang="en-US"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2625144"/>
                  </a:ext>
                </a:extLst>
              </a:tr>
              <a:tr h="714970">
                <a:tc>
                  <a:txBody>
                    <a:bodyPr/>
                    <a:lstStyle/>
                    <a:p>
                      <a:pPr algn="ctr"/>
                      <a:endParaRPr lang="en-US"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6984956"/>
                  </a:ext>
                </a:extLst>
              </a:tr>
              <a:tr h="714970">
                <a:tc>
                  <a:txBody>
                    <a:bodyPr/>
                    <a:lstStyle/>
                    <a:p>
                      <a:pPr algn="ctr"/>
                      <a:endParaRPr lang="en-US"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1887697"/>
                  </a:ext>
                </a:extLst>
              </a:tr>
              <a:tr h="714970">
                <a:tc>
                  <a:txBody>
                    <a:bodyPr/>
                    <a:lstStyle/>
                    <a:p>
                      <a:pPr algn="ctr"/>
                      <a:endParaRPr lang="en-US">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639338"/>
                  </a:ext>
                </a:extLst>
              </a:tr>
              <a:tr h="714970">
                <a:tc>
                  <a:txBody>
                    <a:bodyPr/>
                    <a:lstStyle/>
                    <a:p>
                      <a:pPr algn="ctr"/>
                      <a:endParaRPr lang="en-US">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2008018"/>
                  </a:ext>
                </a:extLst>
              </a:tr>
              <a:tr h="714970">
                <a:tc>
                  <a:txBody>
                    <a:bodyPr/>
                    <a:lstStyle/>
                    <a:p>
                      <a:pPr algn="ctr"/>
                      <a:endParaRPr lang="en-US"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5199959"/>
                  </a:ext>
                </a:extLst>
              </a:tr>
              <a:tr h="714970">
                <a:tc>
                  <a:txBody>
                    <a:bodyPr/>
                    <a:lstStyle/>
                    <a:p>
                      <a:pPr algn="ctr"/>
                      <a:endParaRPr lang="en-US">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3527765"/>
                  </a:ext>
                </a:extLst>
              </a:tr>
            </a:tbl>
          </a:graphicData>
        </a:graphic>
      </p:graphicFrame>
    </p:spTree>
    <p:extLst>
      <p:ext uri="{BB962C8B-B14F-4D97-AF65-F5344CB8AC3E}">
        <p14:creationId xmlns:p14="http://schemas.microsoft.com/office/powerpoint/2010/main" val="189006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A47F194-0AF1-4C57-AFB1-0814FBF80108}"/>
              </a:ext>
            </a:extLst>
          </p:cNvPr>
          <p:cNvSpPr/>
          <p:nvPr/>
        </p:nvSpPr>
        <p:spPr>
          <a:xfrm>
            <a:off x="841628" y="773602"/>
            <a:ext cx="7351586" cy="5443686"/>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9" name="TextBox 8">
            <a:extLst>
              <a:ext uri="{FF2B5EF4-FFF2-40B4-BE49-F238E27FC236}">
                <a16:creationId xmlns:a16="http://schemas.microsoft.com/office/drawing/2014/main" id="{A8E9A6DC-504A-4321-862B-470B4CA2540E}"/>
              </a:ext>
            </a:extLst>
          </p:cNvPr>
          <p:cNvSpPr txBox="1"/>
          <p:nvPr/>
        </p:nvSpPr>
        <p:spPr>
          <a:xfrm>
            <a:off x="3066118" y="6293225"/>
            <a:ext cx="2923044" cy="336695"/>
          </a:xfrm>
          <a:prstGeom prst="rect">
            <a:avLst/>
          </a:prstGeom>
          <a:noFill/>
        </p:spPr>
        <p:txBody>
          <a:bodyPr wrap="none" rtlCol="0">
            <a:spAutoFit/>
          </a:bodyPr>
          <a:lstStyle/>
          <a:p>
            <a:r>
              <a:rPr lang="en-US" sz="1588" dirty="0">
                <a:solidFill>
                  <a:schemeClr val="bg1"/>
                </a:solidFill>
              </a:rPr>
              <a:t>©www.thecurriculumcorner.com</a:t>
            </a:r>
          </a:p>
        </p:txBody>
      </p:sp>
      <p:sp>
        <p:nvSpPr>
          <p:cNvPr id="10" name="TextBox 9">
            <a:extLst>
              <a:ext uri="{FF2B5EF4-FFF2-40B4-BE49-F238E27FC236}">
                <a16:creationId xmlns:a16="http://schemas.microsoft.com/office/drawing/2014/main" id="{DEA9E33E-93DB-44AF-929E-B48B4AFD3F7D}"/>
              </a:ext>
            </a:extLst>
          </p:cNvPr>
          <p:cNvSpPr txBox="1"/>
          <p:nvPr/>
        </p:nvSpPr>
        <p:spPr>
          <a:xfrm>
            <a:off x="1262789" y="1876049"/>
            <a:ext cx="6701152" cy="3416320"/>
          </a:xfrm>
          <a:prstGeom prst="rect">
            <a:avLst/>
          </a:prstGeom>
          <a:noFill/>
        </p:spPr>
        <p:txBody>
          <a:bodyPr wrap="square" rtlCol="0">
            <a:spAutoFit/>
          </a:bodyPr>
          <a:lstStyle/>
          <a:p>
            <a:pPr algn="ctr"/>
            <a:r>
              <a:rPr lang="en-US" sz="5400" b="1" dirty="0">
                <a:ln w="28575">
                  <a:solidFill>
                    <a:schemeClr val="accent6">
                      <a:lumMod val="50000"/>
                    </a:schemeClr>
                  </a:solidFill>
                </a:ln>
                <a:solidFill>
                  <a:schemeClr val="bg1"/>
                </a:solidFill>
                <a:latin typeface="GrilledCheese BTN" panose="020B0604060402040206" pitchFamily="34" charset="0"/>
              </a:rPr>
              <a:t>Descriptive writing will help a reader feel like they are in a rainforest.</a:t>
            </a:r>
          </a:p>
        </p:txBody>
      </p:sp>
    </p:spTree>
    <p:extLst>
      <p:ext uri="{BB962C8B-B14F-4D97-AF65-F5344CB8AC3E}">
        <p14:creationId xmlns:p14="http://schemas.microsoft.com/office/powerpoint/2010/main" val="337187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E9A6DC-504A-4321-862B-470B4CA2540E}"/>
              </a:ext>
            </a:extLst>
          </p:cNvPr>
          <p:cNvSpPr txBox="1"/>
          <p:nvPr/>
        </p:nvSpPr>
        <p:spPr>
          <a:xfrm>
            <a:off x="3066118" y="6293225"/>
            <a:ext cx="2923044" cy="336695"/>
          </a:xfrm>
          <a:prstGeom prst="rect">
            <a:avLst/>
          </a:prstGeom>
          <a:noFill/>
        </p:spPr>
        <p:txBody>
          <a:bodyPr wrap="none" rtlCol="0">
            <a:spAutoFit/>
          </a:bodyPr>
          <a:lstStyle/>
          <a:p>
            <a:r>
              <a:rPr lang="en-US" sz="1588" dirty="0">
                <a:solidFill>
                  <a:schemeClr val="bg1"/>
                </a:solidFill>
              </a:rPr>
              <a:t>©www.thecurriculumcorner.com</a:t>
            </a:r>
          </a:p>
        </p:txBody>
      </p:sp>
      <p:sp>
        <p:nvSpPr>
          <p:cNvPr id="3" name="Rectangle 2">
            <a:extLst>
              <a:ext uri="{FF2B5EF4-FFF2-40B4-BE49-F238E27FC236}">
                <a16:creationId xmlns:a16="http://schemas.microsoft.com/office/drawing/2014/main" id="{C4F0721A-CA4E-4829-9D4A-67D6D8264C19}"/>
              </a:ext>
            </a:extLst>
          </p:cNvPr>
          <p:cNvSpPr/>
          <p:nvPr/>
        </p:nvSpPr>
        <p:spPr>
          <a:xfrm>
            <a:off x="695325" y="615805"/>
            <a:ext cx="7853363" cy="550877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F487B8B-892A-4AB4-BA0F-0CCC67A84F0E}"/>
              </a:ext>
            </a:extLst>
          </p:cNvPr>
          <p:cNvSpPr txBox="1"/>
          <p:nvPr/>
        </p:nvSpPr>
        <p:spPr>
          <a:xfrm>
            <a:off x="1271430" y="842587"/>
            <a:ext cx="6701152" cy="954107"/>
          </a:xfrm>
          <a:prstGeom prst="rect">
            <a:avLst/>
          </a:prstGeom>
          <a:noFill/>
        </p:spPr>
        <p:txBody>
          <a:bodyPr wrap="square" rtlCol="0">
            <a:spAutoFit/>
          </a:bodyPr>
          <a:lstStyle/>
          <a:p>
            <a:pPr algn="ctr"/>
            <a:r>
              <a:rPr lang="en-US" sz="2800" b="1" dirty="0">
                <a:ln w="28575">
                  <a:noFill/>
                </a:ln>
                <a:solidFill>
                  <a:srgbClr val="00B050"/>
                </a:solidFill>
                <a:latin typeface="GrilledCheese BTN" panose="020B0604060402040206" pitchFamily="34" charset="0"/>
              </a:rPr>
              <a:t>What sentence could you write to help a reader feel like they are in a rainforest?</a:t>
            </a:r>
          </a:p>
        </p:txBody>
      </p:sp>
      <p:sp>
        <p:nvSpPr>
          <p:cNvPr id="2" name="TextBox 1">
            <a:extLst>
              <a:ext uri="{FF2B5EF4-FFF2-40B4-BE49-F238E27FC236}">
                <a16:creationId xmlns:a16="http://schemas.microsoft.com/office/drawing/2014/main" id="{A60F0E2B-CD8A-438E-965B-FCDFD020A66B}"/>
              </a:ext>
            </a:extLst>
          </p:cNvPr>
          <p:cNvSpPr txBox="1"/>
          <p:nvPr/>
        </p:nvSpPr>
        <p:spPr>
          <a:xfrm>
            <a:off x="1057275" y="1981200"/>
            <a:ext cx="7272338" cy="3970318"/>
          </a:xfrm>
          <a:prstGeom prst="rect">
            <a:avLst/>
          </a:prstGeom>
          <a:noFill/>
        </p:spPr>
        <p:txBody>
          <a:bodyPr wrap="square" rtlCol="0">
            <a:spAutoFit/>
          </a:bodyPr>
          <a:lstStyle/>
          <a:p>
            <a:r>
              <a:rPr lang="en-US" dirty="0"/>
              <a:t>Write answer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9088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E9A6DC-504A-4321-862B-470B4CA2540E}"/>
              </a:ext>
            </a:extLst>
          </p:cNvPr>
          <p:cNvSpPr txBox="1"/>
          <p:nvPr/>
        </p:nvSpPr>
        <p:spPr>
          <a:xfrm>
            <a:off x="3066118" y="6293225"/>
            <a:ext cx="2923044" cy="336695"/>
          </a:xfrm>
          <a:prstGeom prst="rect">
            <a:avLst/>
          </a:prstGeom>
          <a:noFill/>
        </p:spPr>
        <p:txBody>
          <a:bodyPr wrap="none" rtlCol="0">
            <a:spAutoFit/>
          </a:bodyPr>
          <a:lstStyle/>
          <a:p>
            <a:r>
              <a:rPr lang="en-US" sz="1588" dirty="0">
                <a:solidFill>
                  <a:schemeClr val="bg1"/>
                </a:solidFill>
              </a:rPr>
              <a:t>©www.thecurriculumcorner.com</a:t>
            </a:r>
          </a:p>
        </p:txBody>
      </p:sp>
      <p:sp>
        <p:nvSpPr>
          <p:cNvPr id="3" name="Rectangle 2">
            <a:extLst>
              <a:ext uri="{FF2B5EF4-FFF2-40B4-BE49-F238E27FC236}">
                <a16:creationId xmlns:a16="http://schemas.microsoft.com/office/drawing/2014/main" id="{C4F0721A-CA4E-4829-9D4A-67D6D8264C19}"/>
              </a:ext>
            </a:extLst>
          </p:cNvPr>
          <p:cNvSpPr/>
          <p:nvPr/>
        </p:nvSpPr>
        <p:spPr>
          <a:xfrm>
            <a:off x="695325" y="615805"/>
            <a:ext cx="7853363" cy="550877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F487B8B-892A-4AB4-BA0F-0CCC67A84F0E}"/>
              </a:ext>
            </a:extLst>
          </p:cNvPr>
          <p:cNvSpPr txBox="1"/>
          <p:nvPr/>
        </p:nvSpPr>
        <p:spPr>
          <a:xfrm>
            <a:off x="695324" y="733425"/>
            <a:ext cx="7853363" cy="1692771"/>
          </a:xfrm>
          <a:prstGeom prst="rect">
            <a:avLst/>
          </a:prstGeom>
          <a:noFill/>
        </p:spPr>
        <p:txBody>
          <a:bodyPr wrap="square" rtlCol="0">
            <a:spAutoFit/>
          </a:bodyPr>
          <a:lstStyle/>
          <a:p>
            <a:pPr algn="ctr"/>
            <a:r>
              <a:rPr lang="en-US" sz="2600" b="1" dirty="0">
                <a:ln w="28575">
                  <a:noFill/>
                </a:ln>
                <a:solidFill>
                  <a:srgbClr val="00B050"/>
                </a:solidFill>
                <a:latin typeface="GrilledCheese BTN" panose="020B0604060402040206" pitchFamily="34" charset="0"/>
              </a:rPr>
              <a:t>Can you edit your sentence to make it even better? What words could you add to help the reader visualize what you are writing about better? You might add another sentence to your writing.</a:t>
            </a:r>
          </a:p>
        </p:txBody>
      </p:sp>
      <p:sp>
        <p:nvSpPr>
          <p:cNvPr id="2" name="TextBox 1">
            <a:extLst>
              <a:ext uri="{FF2B5EF4-FFF2-40B4-BE49-F238E27FC236}">
                <a16:creationId xmlns:a16="http://schemas.microsoft.com/office/drawing/2014/main" id="{DCF10A2D-20E3-41A1-945E-CE5B61C473DB}"/>
              </a:ext>
            </a:extLst>
          </p:cNvPr>
          <p:cNvSpPr txBox="1"/>
          <p:nvPr/>
        </p:nvSpPr>
        <p:spPr>
          <a:xfrm>
            <a:off x="1057275" y="2426196"/>
            <a:ext cx="7272338" cy="3416320"/>
          </a:xfrm>
          <a:prstGeom prst="rect">
            <a:avLst/>
          </a:prstGeom>
          <a:noFill/>
        </p:spPr>
        <p:txBody>
          <a:bodyPr wrap="square" rtlCol="0">
            <a:spAutoFit/>
          </a:bodyPr>
          <a:lstStyle/>
          <a:p>
            <a:r>
              <a:rPr lang="en-US" dirty="0"/>
              <a:t>Write answer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09859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A47F194-0AF1-4C57-AFB1-0814FBF80108}"/>
              </a:ext>
            </a:extLst>
          </p:cNvPr>
          <p:cNvSpPr/>
          <p:nvPr/>
        </p:nvSpPr>
        <p:spPr>
          <a:xfrm>
            <a:off x="841628" y="773602"/>
            <a:ext cx="7351586" cy="5443686"/>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9" name="TextBox 8">
            <a:extLst>
              <a:ext uri="{FF2B5EF4-FFF2-40B4-BE49-F238E27FC236}">
                <a16:creationId xmlns:a16="http://schemas.microsoft.com/office/drawing/2014/main" id="{A8E9A6DC-504A-4321-862B-470B4CA2540E}"/>
              </a:ext>
            </a:extLst>
          </p:cNvPr>
          <p:cNvSpPr txBox="1"/>
          <p:nvPr/>
        </p:nvSpPr>
        <p:spPr>
          <a:xfrm>
            <a:off x="3066118" y="6293225"/>
            <a:ext cx="2923044" cy="336695"/>
          </a:xfrm>
          <a:prstGeom prst="rect">
            <a:avLst/>
          </a:prstGeom>
          <a:noFill/>
        </p:spPr>
        <p:txBody>
          <a:bodyPr wrap="none" rtlCol="0">
            <a:spAutoFit/>
          </a:bodyPr>
          <a:lstStyle/>
          <a:p>
            <a:r>
              <a:rPr lang="en-US" sz="1588" dirty="0">
                <a:solidFill>
                  <a:schemeClr val="bg1"/>
                </a:solidFill>
              </a:rPr>
              <a:t>©www.thecurriculumcorner.com</a:t>
            </a:r>
          </a:p>
        </p:txBody>
      </p:sp>
      <p:sp>
        <p:nvSpPr>
          <p:cNvPr id="10" name="TextBox 9">
            <a:extLst>
              <a:ext uri="{FF2B5EF4-FFF2-40B4-BE49-F238E27FC236}">
                <a16:creationId xmlns:a16="http://schemas.microsoft.com/office/drawing/2014/main" id="{DEA9E33E-93DB-44AF-929E-B48B4AFD3F7D}"/>
              </a:ext>
            </a:extLst>
          </p:cNvPr>
          <p:cNvSpPr txBox="1"/>
          <p:nvPr/>
        </p:nvSpPr>
        <p:spPr>
          <a:xfrm>
            <a:off x="841628" y="947361"/>
            <a:ext cx="7351586" cy="5016758"/>
          </a:xfrm>
          <a:prstGeom prst="rect">
            <a:avLst/>
          </a:prstGeom>
          <a:noFill/>
        </p:spPr>
        <p:txBody>
          <a:bodyPr wrap="square" rtlCol="0">
            <a:spAutoFit/>
          </a:bodyPr>
          <a:lstStyle/>
          <a:p>
            <a:pPr algn="ctr"/>
            <a:r>
              <a:rPr lang="en-US" sz="4000" b="1" dirty="0">
                <a:ln w="28575">
                  <a:solidFill>
                    <a:schemeClr val="accent6">
                      <a:lumMod val="50000"/>
                    </a:schemeClr>
                  </a:solidFill>
                </a:ln>
                <a:solidFill>
                  <a:schemeClr val="bg1"/>
                </a:solidFill>
                <a:latin typeface="GrilledCheese BTN" panose="020B0604060402040206" pitchFamily="34" charset="0"/>
              </a:rPr>
              <a:t>Let’s turn your warm-up sentence into a paragraph about the rain forest! Start with what you have written and add to it. Tell the reader what it would feel like to walk through the rainforest. What would they see and hear?</a:t>
            </a:r>
          </a:p>
        </p:txBody>
      </p:sp>
    </p:spTree>
    <p:extLst>
      <p:ext uri="{BB962C8B-B14F-4D97-AF65-F5344CB8AC3E}">
        <p14:creationId xmlns:p14="http://schemas.microsoft.com/office/powerpoint/2010/main" val="713648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E9A6DC-504A-4321-862B-470B4CA2540E}"/>
              </a:ext>
            </a:extLst>
          </p:cNvPr>
          <p:cNvSpPr txBox="1"/>
          <p:nvPr/>
        </p:nvSpPr>
        <p:spPr>
          <a:xfrm>
            <a:off x="3066118" y="6293225"/>
            <a:ext cx="2923044" cy="336695"/>
          </a:xfrm>
          <a:prstGeom prst="rect">
            <a:avLst/>
          </a:prstGeom>
          <a:noFill/>
        </p:spPr>
        <p:txBody>
          <a:bodyPr wrap="none" rtlCol="0">
            <a:spAutoFit/>
          </a:bodyPr>
          <a:lstStyle/>
          <a:p>
            <a:r>
              <a:rPr lang="en-US" sz="1588" dirty="0">
                <a:solidFill>
                  <a:schemeClr val="bg1"/>
                </a:solidFill>
              </a:rPr>
              <a:t>©www.thecurriculumcorner.com</a:t>
            </a:r>
          </a:p>
        </p:txBody>
      </p:sp>
      <p:sp>
        <p:nvSpPr>
          <p:cNvPr id="3" name="Rectangle 2">
            <a:extLst>
              <a:ext uri="{FF2B5EF4-FFF2-40B4-BE49-F238E27FC236}">
                <a16:creationId xmlns:a16="http://schemas.microsoft.com/office/drawing/2014/main" id="{C4F0721A-CA4E-4829-9D4A-67D6D8264C19}"/>
              </a:ext>
            </a:extLst>
          </p:cNvPr>
          <p:cNvSpPr/>
          <p:nvPr/>
        </p:nvSpPr>
        <p:spPr>
          <a:xfrm>
            <a:off x="695325" y="615805"/>
            <a:ext cx="7853363" cy="550877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EA16A70-E8B2-408F-8B90-E9D1036E44F8}"/>
              </a:ext>
            </a:extLst>
          </p:cNvPr>
          <p:cNvSpPr txBox="1"/>
          <p:nvPr/>
        </p:nvSpPr>
        <p:spPr>
          <a:xfrm>
            <a:off x="776288" y="847725"/>
            <a:ext cx="7272338" cy="5078313"/>
          </a:xfrm>
          <a:prstGeom prst="rect">
            <a:avLst/>
          </a:prstGeom>
          <a:noFill/>
        </p:spPr>
        <p:txBody>
          <a:bodyPr wrap="square" rtlCol="0">
            <a:spAutoFit/>
          </a:bodyPr>
          <a:lstStyle/>
          <a:p>
            <a:r>
              <a:rPr lang="en-US" dirty="0"/>
              <a:t>Write answer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212605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TotalTime>
  <Words>211</Words>
  <Application>Microsoft Office PowerPoint</Application>
  <PresentationFormat>On-screen Show (4:3)</PresentationFormat>
  <Paragraphs>59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Comic Sans MS</vt:lpstr>
      <vt:lpstr>GrilledCheese BTN</vt:lpstr>
      <vt:lpstr>KG The Last Time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Henry</dc:creator>
  <cp:lastModifiedBy>Cathy Henry</cp:lastModifiedBy>
  <cp:revision>3</cp:revision>
  <dcterms:created xsi:type="dcterms:W3CDTF">2020-09-15T00:55:39Z</dcterms:created>
  <dcterms:modified xsi:type="dcterms:W3CDTF">2020-09-15T17:30:24Z</dcterms:modified>
</cp:coreProperties>
</file>